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0" r:id="rId3"/>
    <p:sldId id="258" r:id="rId4"/>
    <p:sldId id="261" r:id="rId5"/>
    <p:sldId id="259" r:id="rId6"/>
    <p:sldId id="263" r:id="rId7"/>
    <p:sldId id="262" r:id="rId8"/>
    <p:sldId id="268" r:id="rId9"/>
    <p:sldId id="270" r:id="rId10"/>
    <p:sldId id="269" r:id="rId11"/>
    <p:sldId id="271" r:id="rId12"/>
    <p:sldId id="274" r:id="rId13"/>
    <p:sldId id="266" r:id="rId14"/>
    <p:sldId id="267" r:id="rId15"/>
    <p:sldId id="273" r:id="rId16"/>
    <p:sldId id="272" r:id="rId1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3C72"/>
    <a:srgbClr val="2AAFA5"/>
    <a:srgbClr val="EFD581"/>
    <a:srgbClr val="6A889A"/>
    <a:srgbClr val="F4F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78"/>
    <p:restoredTop sz="94648"/>
  </p:normalViewPr>
  <p:slideViewPr>
    <p:cSldViewPr snapToGrid="0" snapToObjects="1">
      <p:cViewPr varScale="1">
        <p:scale>
          <a:sx n="108" d="100"/>
          <a:sy n="108" d="100"/>
        </p:scale>
        <p:origin x="20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57B8F-4AB6-4140-8517-D226E02A4D4D}" type="datetimeFigureOut">
              <a:rPr kumimoji="1" lang="ja-JP" altLang="en-US" smtClean="0"/>
              <a:t>2021/12/29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E3751D-6AE6-C846-B6EB-254DF4E08F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80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3751D-6AE6-C846-B6EB-254DF4E08F0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654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>
      <p:bgPr>
        <a:solidFill>
          <a:srgbClr val="2AA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B7A917-1ADA-9940-8C39-2BBA85E1A6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35200"/>
            <a:ext cx="9144000" cy="2387600"/>
          </a:xfrm>
        </p:spPr>
        <p:txBody>
          <a:bodyPr anchor="b">
            <a:noAutofit/>
          </a:bodyPr>
          <a:lstStyle>
            <a:lvl1pPr algn="l">
              <a:defRPr sz="8000">
                <a:solidFill>
                  <a:srgbClr val="F4F0F5"/>
                </a:solidFill>
              </a:defRPr>
            </a:lvl1pPr>
          </a:lstStyle>
          <a:p>
            <a:r>
              <a:rPr kumimoji="1" lang="ja-JP" altLang="en-US"/>
              <a:t> タイトル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EF4C8B-0EFE-E641-A0C2-AB56EA1F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63651A-9872-5D4A-8148-F51DCFB92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4B561D3-4477-824B-85BF-6BA4B96C9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B50D4B6-D5A7-BD43-8B13-2DC7EFCBE939}"/>
              </a:ext>
            </a:extLst>
          </p:cNvPr>
          <p:cNvSpPr/>
          <p:nvPr userDrawn="1"/>
        </p:nvSpPr>
        <p:spPr>
          <a:xfrm>
            <a:off x="1283494" y="1243013"/>
            <a:ext cx="195262" cy="3379787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579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bg>
      <p:bgPr>
        <a:solidFill>
          <a:srgbClr val="F4F0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34C316-BFF9-F040-94E0-6F96C7B18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530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rgbClr val="2AAFA5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BF1046-F1E2-AF4B-9579-C3EC16939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F3C72"/>
                </a:solidFill>
              </a:defRPr>
            </a:lvl1pPr>
            <a:lvl2pPr>
              <a:defRPr>
                <a:solidFill>
                  <a:srgbClr val="2AAFA5"/>
                </a:solidFill>
              </a:defRPr>
            </a:lvl2pPr>
            <a:lvl3pPr>
              <a:defRPr>
                <a:solidFill>
                  <a:srgbClr val="6A889A"/>
                </a:solidFill>
              </a:defRPr>
            </a:lvl3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FEA067-633F-8B4A-B3DE-40CE9737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EE77D3-6373-9145-872A-3E48C68D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21395E-4ECE-7245-8BA5-1113BBAC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3AB5A68-1400-7944-82FF-79E5E428E1F7}"/>
              </a:ext>
            </a:extLst>
          </p:cNvPr>
          <p:cNvSpPr/>
          <p:nvPr userDrawn="1"/>
        </p:nvSpPr>
        <p:spPr>
          <a:xfrm>
            <a:off x="714703" y="365126"/>
            <a:ext cx="123497" cy="1001220"/>
          </a:xfrm>
          <a:prstGeom prst="rect">
            <a:avLst/>
          </a:prstGeom>
          <a:solidFill>
            <a:srgbClr val="2AA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0619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945E36D-C4A1-C442-9150-49FAD655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6F227F-DAAC-074F-A07E-C1131568D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537DB8-82B1-2E49-A34E-1E0EEB3F9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581EB-45E3-9E46-BDA2-61995BF6007D}" type="datetimeFigureOut">
              <a:rPr kumimoji="1" lang="ja-JP" altLang="en-US" smtClean="0"/>
              <a:t>2021/12/29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D1F791-A7CD-F84B-A65C-D446662E54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51AFCF-F1D4-8942-B595-8AC717F61F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82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D696C-53ED-D040-AB71-99B7891E6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5187" y="2404012"/>
            <a:ext cx="9144000" cy="2387600"/>
          </a:xfrm>
        </p:spPr>
        <p:txBody>
          <a:bodyPr/>
          <a:lstStyle/>
          <a:p>
            <a:r>
              <a:rPr lang="en-US" altLang="ja-JP" sz="9600" dirty="0"/>
              <a:t> </a:t>
            </a:r>
            <a:r>
              <a:rPr lang="en-US" altLang="ja-JP" sz="11000" dirty="0"/>
              <a:t>TEAM 7</a:t>
            </a:r>
            <a:endParaRPr kumimoji="1" lang="ja-JP" altLang="en-US" sz="110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20836F7-DA4E-FD41-A2D1-41498062F876}"/>
              </a:ext>
            </a:extLst>
          </p:cNvPr>
          <p:cNvSpPr txBox="1"/>
          <p:nvPr/>
        </p:nvSpPr>
        <p:spPr>
          <a:xfrm>
            <a:off x="4508695" y="6147583"/>
            <a:ext cx="3174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>
                <a:solidFill>
                  <a:srgbClr val="F4F0F5"/>
                </a:solidFill>
              </a:rPr>
              <a:t>長瀬</a:t>
            </a:r>
            <a:r>
              <a:rPr lang="ja-JP" altLang="en-US" sz="2400">
                <a:solidFill>
                  <a:srgbClr val="F4F0F5"/>
                </a:solidFill>
              </a:rPr>
              <a:t>暉・野村優太</a:t>
            </a:r>
            <a:endParaRPr kumimoji="1" lang="ja-JP" altLang="en-US" sz="2400">
              <a:solidFill>
                <a:srgbClr val="F4F0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785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機能説明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3230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３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上下させる速度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FD2227F5-83CD-7846-8771-E0C2DE16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549" y="2203012"/>
            <a:ext cx="6109165" cy="3183006"/>
          </a:xfrm>
          <a:prstGeom prst="rect">
            <a:avLst/>
          </a:prstGeom>
        </p:spPr>
      </p:pic>
      <p:sp>
        <p:nvSpPr>
          <p:cNvPr id="10" name="円/楕円 9">
            <a:extLst>
              <a:ext uri="{FF2B5EF4-FFF2-40B4-BE49-F238E27FC236}">
                <a16:creationId xmlns:a16="http://schemas.microsoft.com/office/drawing/2014/main" id="{F9EA2932-E22F-7743-B0B0-F7A66741941B}"/>
              </a:ext>
            </a:extLst>
          </p:cNvPr>
          <p:cNvSpPr/>
          <p:nvPr/>
        </p:nvSpPr>
        <p:spPr>
          <a:xfrm>
            <a:off x="8216405" y="2473547"/>
            <a:ext cx="279362" cy="296153"/>
          </a:xfrm>
          <a:prstGeom prst="ellipse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4068572" y="5822406"/>
            <a:ext cx="18197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速すぎる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5891488" y="5386018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cxnSp>
        <p:nvCxnSpPr>
          <p:cNvPr id="4" name="直線矢印コネクタ 3">
            <a:extLst>
              <a:ext uri="{FF2B5EF4-FFF2-40B4-BE49-F238E27FC236}">
                <a16:creationId xmlns:a16="http://schemas.microsoft.com/office/drawing/2014/main" id="{773A4987-5D5C-1045-8B5A-ECE0C386BB74}"/>
              </a:ext>
            </a:extLst>
          </p:cNvPr>
          <p:cNvCxnSpPr>
            <a:cxnSpLocks/>
          </p:cNvCxnSpPr>
          <p:nvPr/>
        </p:nvCxnSpPr>
        <p:spPr>
          <a:xfrm flipV="1">
            <a:off x="8356086" y="1733593"/>
            <a:ext cx="0" cy="888030"/>
          </a:xfrm>
          <a:prstGeom prst="straightConnector1">
            <a:avLst/>
          </a:prstGeom>
          <a:ln w="57150">
            <a:solidFill>
              <a:srgbClr val="DF3C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E34531-695F-4D42-8661-D6DBAF1BF2FA}"/>
              </a:ext>
            </a:extLst>
          </p:cNvPr>
          <p:cNvSpPr txBox="1"/>
          <p:nvPr/>
        </p:nvSpPr>
        <p:spPr>
          <a:xfrm>
            <a:off x="8635448" y="2621623"/>
            <a:ext cx="503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i="1" dirty="0">
                <a:solidFill>
                  <a:srgbClr val="DF3C72"/>
                </a:solidFill>
                <a:latin typeface="Century Schoolbook" panose="02040604050505020304" pitchFamily="18" charset="0"/>
              </a:rPr>
              <a:t>v</a:t>
            </a:r>
            <a:endParaRPr kumimoji="1" lang="ja-JP" altLang="en-US" sz="4800" i="1">
              <a:solidFill>
                <a:srgbClr val="DF3C72"/>
              </a:solidFill>
              <a:latin typeface="Century Schoolbook" panose="02040604050505020304" pitchFamily="18" charset="0"/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E07A34C1-7D73-4541-A99A-55A521163396}"/>
              </a:ext>
            </a:extLst>
          </p:cNvPr>
          <p:cNvCxnSpPr>
            <a:cxnSpLocks/>
            <a:stCxn id="10" idx="4"/>
          </p:cNvCxnSpPr>
          <p:nvPr/>
        </p:nvCxnSpPr>
        <p:spPr>
          <a:xfrm>
            <a:off x="8356086" y="2769700"/>
            <a:ext cx="0" cy="775358"/>
          </a:xfrm>
          <a:prstGeom prst="straightConnector1">
            <a:avLst/>
          </a:prstGeom>
          <a:ln w="57150">
            <a:solidFill>
              <a:srgbClr val="DF3C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37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機能説明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3230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３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上下させる速度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E34531-695F-4D42-8661-D6DBAF1BF2FA}"/>
              </a:ext>
            </a:extLst>
          </p:cNvPr>
          <p:cNvSpPr txBox="1"/>
          <p:nvPr/>
        </p:nvSpPr>
        <p:spPr>
          <a:xfrm>
            <a:off x="8635448" y="2621623"/>
            <a:ext cx="503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i="1" dirty="0">
                <a:solidFill>
                  <a:srgbClr val="DF3C72"/>
                </a:solidFill>
                <a:latin typeface="Century Schoolbook" panose="02040604050505020304" pitchFamily="18" charset="0"/>
              </a:rPr>
              <a:t>v</a:t>
            </a:r>
            <a:endParaRPr kumimoji="1" lang="ja-JP" altLang="en-US" sz="4800" i="1">
              <a:solidFill>
                <a:srgbClr val="DF3C72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C663D1D-C3A5-6844-9F3E-0D77DA1CB970}"/>
              </a:ext>
            </a:extLst>
          </p:cNvPr>
          <p:cNvSpPr txBox="1"/>
          <p:nvPr/>
        </p:nvSpPr>
        <p:spPr>
          <a:xfrm>
            <a:off x="1835599" y="2360013"/>
            <a:ext cx="7184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DF3C72"/>
                </a:solidFill>
              </a:rPr>
              <a:t>: </a:t>
            </a:r>
            <a:r>
              <a:rPr kumimoji="1" lang="ja-JP" altLang="en-US" sz="2800">
                <a:solidFill>
                  <a:srgbClr val="DF3C72"/>
                </a:solidFill>
              </a:rPr>
              <a:t>フレームごとの体の座標から判定している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BC18D15-2736-4341-AB39-A3714DCB2CB6}"/>
              </a:ext>
            </a:extLst>
          </p:cNvPr>
          <p:cNvSpPr txBox="1"/>
          <p:nvPr/>
        </p:nvSpPr>
        <p:spPr>
          <a:xfrm>
            <a:off x="2453386" y="3792818"/>
            <a:ext cx="77699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6A889A"/>
                </a:solidFill>
              </a:rPr>
              <a:t>⇒</a:t>
            </a:r>
            <a:r>
              <a:rPr lang="en-US" altLang="ja-JP" sz="2800" dirty="0">
                <a:solidFill>
                  <a:srgbClr val="6A889A"/>
                </a:solidFill>
              </a:rPr>
              <a:t> fps</a:t>
            </a:r>
            <a:r>
              <a:rPr lang="ja-JP" altLang="en-US" sz="2800">
                <a:solidFill>
                  <a:srgbClr val="6A889A"/>
                </a:solidFill>
              </a:rPr>
              <a:t>が変化したらうまく動かなくなるのでは？</a:t>
            </a:r>
            <a:endParaRPr lang="en-US" altLang="ja-JP" sz="2800" dirty="0">
              <a:solidFill>
                <a:srgbClr val="6A889A"/>
              </a:solidFill>
            </a:endParaRPr>
          </a:p>
          <a:p>
            <a:endParaRPr kumimoji="1" lang="ja-JP" altLang="en-US" sz="2800"/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5C461B42-1909-AF43-8220-7D5FD58B6C30}"/>
              </a:ext>
            </a:extLst>
          </p:cNvPr>
          <p:cNvGrpSpPr/>
          <p:nvPr/>
        </p:nvGrpSpPr>
        <p:grpSpPr>
          <a:xfrm>
            <a:off x="1499663" y="5225623"/>
            <a:ext cx="9677393" cy="954107"/>
            <a:chOff x="1499663" y="5087123"/>
            <a:chExt cx="9677393" cy="954107"/>
          </a:xfrm>
        </p:grpSpPr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EEC0C513-4007-DB4B-8ED5-06E6AE72FAC8}"/>
                </a:ext>
              </a:extLst>
            </p:cNvPr>
            <p:cNvSpPr/>
            <p:nvPr/>
          </p:nvSpPr>
          <p:spPr>
            <a:xfrm>
              <a:off x="1499663" y="5296018"/>
              <a:ext cx="9422337" cy="180000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AFAF7F15-F0C3-8841-BAF9-C8A08129D55A}"/>
                </a:ext>
              </a:extLst>
            </p:cNvPr>
            <p:cNvSpPr txBox="1"/>
            <p:nvPr/>
          </p:nvSpPr>
          <p:spPr>
            <a:xfrm>
              <a:off x="1499663" y="5087123"/>
              <a:ext cx="967739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dirty="0">
                  <a:solidFill>
                    <a:srgbClr val="DF3C72"/>
                  </a:solidFill>
                </a:rPr>
                <a:t>fps</a:t>
              </a:r>
              <a:r>
                <a:rPr lang="ja-JP" altLang="en-US" sz="2800">
                  <a:solidFill>
                    <a:srgbClr val="DF3C72"/>
                  </a:solidFill>
                </a:rPr>
                <a:t>から秒数を再計算しているため</a:t>
              </a:r>
              <a:r>
                <a:rPr lang="en-US" altLang="ja-JP" sz="2800" dirty="0">
                  <a:solidFill>
                    <a:srgbClr val="DF3C72"/>
                  </a:solidFill>
                </a:rPr>
                <a:t>fps</a:t>
              </a:r>
              <a:r>
                <a:rPr lang="ja-JP" altLang="en-US" sz="2800">
                  <a:solidFill>
                    <a:srgbClr val="DF3C72"/>
                  </a:solidFill>
                </a:rPr>
                <a:t>が変化しても大丈夫！</a:t>
              </a:r>
              <a:endParaRPr lang="en-US" altLang="ja-JP" sz="2800" dirty="0">
                <a:solidFill>
                  <a:srgbClr val="DF3C72"/>
                </a:solidFill>
              </a:endParaRPr>
            </a:p>
            <a:p>
              <a:endParaRPr kumimoji="1" lang="ja-JP" altLang="en-US" sz="28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259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59259E-6 L -0.58907 -0.074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66" y="-3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D696C-53ED-D040-AB71-99B7891E6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5187" y="2404012"/>
            <a:ext cx="9144000" cy="2387600"/>
          </a:xfrm>
        </p:spPr>
        <p:txBody>
          <a:bodyPr/>
          <a:lstStyle/>
          <a:p>
            <a:r>
              <a:rPr lang="en-US" altLang="ja-JP" sz="9600" dirty="0"/>
              <a:t> </a:t>
            </a:r>
            <a:r>
              <a:rPr lang="ja-JP" altLang="en-US" sz="11000"/>
              <a:t>デモ</a:t>
            </a:r>
            <a:endParaRPr kumimoji="1" lang="ja-JP" altLang="en-US" sz="11000"/>
          </a:p>
        </p:txBody>
      </p:sp>
    </p:spTree>
    <p:extLst>
      <p:ext uri="{BB962C8B-B14F-4D97-AF65-F5344CB8AC3E}">
        <p14:creationId xmlns:p14="http://schemas.microsoft.com/office/powerpoint/2010/main" val="33974347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改善点</a:t>
            </a: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74DFD07-B377-5D49-BA79-6AC3782E7EA4}"/>
              </a:ext>
            </a:extLst>
          </p:cNvPr>
          <p:cNvSpPr txBox="1"/>
          <p:nvPr/>
        </p:nvSpPr>
        <p:spPr>
          <a:xfrm>
            <a:off x="2683847" y="2474893"/>
            <a:ext cx="68243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>
                <a:solidFill>
                  <a:srgbClr val="2AAFA5"/>
                </a:solidFill>
              </a:rPr>
              <a:t>筋トレ初心者が使った場合、</a:t>
            </a:r>
            <a:endParaRPr lang="en-US" altLang="ja-JP" sz="3600" dirty="0">
              <a:solidFill>
                <a:srgbClr val="2AAFA5"/>
              </a:solidFill>
            </a:endParaRPr>
          </a:p>
          <a:p>
            <a:pPr algn="ctr"/>
            <a:r>
              <a:rPr lang="ja-JP" altLang="en-US" sz="3600">
                <a:solidFill>
                  <a:srgbClr val="2AAFA5"/>
                </a:solidFill>
              </a:rPr>
              <a:t>怒号の嵐で心が折れてしまう</a:t>
            </a:r>
            <a:r>
              <a:rPr lang="en-US" altLang="ja-JP" sz="3600" dirty="0">
                <a:solidFill>
                  <a:srgbClr val="2AAFA5"/>
                </a:solidFill>
              </a:rPr>
              <a:t>……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C56794F-8440-0443-B7F8-022BED28D1BE}"/>
              </a:ext>
            </a:extLst>
          </p:cNvPr>
          <p:cNvSpPr txBox="1"/>
          <p:nvPr/>
        </p:nvSpPr>
        <p:spPr>
          <a:xfrm>
            <a:off x="1356560" y="4500748"/>
            <a:ext cx="94788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>
                <a:solidFill>
                  <a:srgbClr val="DF3C72"/>
                </a:solidFill>
              </a:rPr>
              <a:t>→</a:t>
            </a:r>
            <a:r>
              <a:rPr lang="en-US" altLang="ja-JP" sz="3600" dirty="0">
                <a:solidFill>
                  <a:srgbClr val="DF3C72"/>
                </a:solidFill>
              </a:rPr>
              <a:t> </a:t>
            </a:r>
            <a:r>
              <a:rPr lang="ja-JP" altLang="en-US" sz="3600">
                <a:solidFill>
                  <a:srgbClr val="DF3C72"/>
                </a:solidFill>
              </a:rPr>
              <a:t>パラメータを自分で設定できるようにする</a:t>
            </a:r>
            <a:endParaRPr kumimoji="1" lang="ja-JP" altLang="en-US" sz="3600">
              <a:solidFill>
                <a:srgbClr val="DF3C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12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改善点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58FEF8E-2BE1-3D44-A5CE-D18C1386D73D}"/>
              </a:ext>
            </a:extLst>
          </p:cNvPr>
          <p:cNvSpPr txBox="1"/>
          <p:nvPr/>
        </p:nvSpPr>
        <p:spPr>
          <a:xfrm>
            <a:off x="2453015" y="2562880"/>
            <a:ext cx="72859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>
                <a:solidFill>
                  <a:srgbClr val="2AAFA5"/>
                </a:solidFill>
              </a:rPr>
              <a:t>筋トレしていくうちに，</a:t>
            </a:r>
            <a:endParaRPr lang="en-US" altLang="ja-JP" sz="3600" dirty="0">
              <a:solidFill>
                <a:srgbClr val="2AAFA5"/>
              </a:solidFill>
            </a:endParaRPr>
          </a:p>
          <a:p>
            <a:pPr algn="ctr"/>
            <a:r>
              <a:rPr lang="ja-JP" altLang="en-US" sz="3600">
                <a:solidFill>
                  <a:srgbClr val="2AAFA5"/>
                </a:solidFill>
              </a:rPr>
              <a:t>スパルタではなくなってしまう</a:t>
            </a:r>
            <a:r>
              <a:rPr lang="en-US" altLang="ja-JP" sz="3600" dirty="0">
                <a:solidFill>
                  <a:srgbClr val="2AAFA5"/>
                </a:solidFill>
              </a:rPr>
              <a:t>……</a:t>
            </a:r>
          </a:p>
          <a:p>
            <a:pPr algn="ctr"/>
            <a:endParaRPr kumimoji="1" lang="ja-JP" altLang="en-US" sz="3600">
              <a:solidFill>
                <a:srgbClr val="2AAFA5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365A7FF-8A1F-E943-AE17-8082FFB16A4C}"/>
              </a:ext>
            </a:extLst>
          </p:cNvPr>
          <p:cNvSpPr txBox="1"/>
          <p:nvPr/>
        </p:nvSpPr>
        <p:spPr>
          <a:xfrm>
            <a:off x="1587393" y="4677093"/>
            <a:ext cx="90172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>
                <a:solidFill>
                  <a:srgbClr val="DF3C72"/>
                </a:solidFill>
              </a:rPr>
              <a:t>→</a:t>
            </a:r>
            <a:r>
              <a:rPr lang="en-US" altLang="ja-JP" sz="3600" dirty="0">
                <a:solidFill>
                  <a:srgbClr val="DF3C72"/>
                </a:solidFill>
              </a:rPr>
              <a:t> </a:t>
            </a:r>
            <a:r>
              <a:rPr lang="ja-JP" altLang="en-US" sz="3600">
                <a:solidFill>
                  <a:srgbClr val="DF3C72"/>
                </a:solidFill>
              </a:rPr>
              <a:t>勝手に難易度が上がっていくようにする</a:t>
            </a:r>
            <a:endParaRPr lang="en-US" altLang="ja-JP" sz="3600" dirty="0">
              <a:solidFill>
                <a:srgbClr val="DF3C72"/>
              </a:solidFill>
            </a:endParaRPr>
          </a:p>
          <a:p>
            <a:endParaRPr kumimoji="1" lang="ja-JP" altLang="en-US" sz="3600">
              <a:solidFill>
                <a:srgbClr val="DF3C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4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022E33-2A2C-D74B-88D2-F81136703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まとめ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3A10E1-EF89-924E-8A75-070765392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5046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A6127B-D1CF-304A-BD01-3051C5837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感想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70B957-FB03-F44C-9FCF-E65B1A2DE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ja-JP" dirty="0">
              <a:solidFill>
                <a:srgbClr val="2AAFA5"/>
              </a:solidFill>
            </a:endParaRPr>
          </a:p>
          <a:p>
            <a:pPr marL="0" indent="0">
              <a:buNone/>
            </a:pPr>
            <a:r>
              <a:rPr kumimoji="1" lang="ja-JP" altLang="en-US">
                <a:solidFill>
                  <a:srgbClr val="2AAFA5"/>
                </a:solidFill>
              </a:rPr>
              <a:t>・</a:t>
            </a:r>
            <a:r>
              <a:rPr lang="ja-JP" altLang="en-US">
                <a:solidFill>
                  <a:srgbClr val="2AAFA5"/>
                </a:solidFill>
              </a:rPr>
              <a:t> </a:t>
            </a:r>
            <a:r>
              <a:rPr lang="en-US" altLang="ja-JP" dirty="0">
                <a:solidFill>
                  <a:srgbClr val="2AAFA5"/>
                </a:solidFill>
              </a:rPr>
              <a:t>(</a:t>
            </a:r>
            <a:r>
              <a:rPr lang="ja-JP" altLang="en-US">
                <a:solidFill>
                  <a:srgbClr val="2AAFA5"/>
                </a:solidFill>
              </a:rPr>
              <a:t>長瀬</a:t>
            </a:r>
            <a:r>
              <a:rPr lang="en-US" altLang="ja-JP" dirty="0">
                <a:solidFill>
                  <a:srgbClr val="2AAFA5"/>
                </a:solidFill>
              </a:rPr>
              <a:t>)</a:t>
            </a:r>
          </a:p>
          <a:p>
            <a:pPr marL="0" indent="0">
              <a:buNone/>
            </a:pPr>
            <a:endParaRPr lang="en-US" altLang="ja-JP" dirty="0">
              <a:solidFill>
                <a:srgbClr val="2AAFA5"/>
              </a:solidFill>
            </a:endParaRPr>
          </a:p>
          <a:p>
            <a:pPr marL="0" indent="0">
              <a:buNone/>
            </a:pPr>
            <a:r>
              <a:rPr lang="ja-JP" altLang="en-US">
                <a:solidFill>
                  <a:srgbClr val="2AAFA5"/>
                </a:solidFill>
              </a:rPr>
              <a:t>・デバッグ作業が実質筋トレだったので最高だった</a:t>
            </a:r>
            <a:r>
              <a:rPr lang="en-US" altLang="ja-JP" dirty="0">
                <a:solidFill>
                  <a:srgbClr val="2AAFA5"/>
                </a:solidFill>
              </a:rPr>
              <a:t>(</a:t>
            </a:r>
            <a:r>
              <a:rPr lang="ja-JP" altLang="en-US">
                <a:solidFill>
                  <a:srgbClr val="2AAFA5"/>
                </a:solidFill>
              </a:rPr>
              <a:t>野村</a:t>
            </a:r>
            <a:r>
              <a:rPr lang="en-US" altLang="ja-JP" dirty="0">
                <a:solidFill>
                  <a:srgbClr val="2AAFA5"/>
                </a:solidFill>
              </a:rPr>
              <a:t>)</a:t>
            </a:r>
          </a:p>
          <a:p>
            <a:pPr marL="0" indent="0">
              <a:buNone/>
            </a:pPr>
            <a:endParaRPr lang="en-US" altLang="ja-JP" dirty="0">
              <a:solidFill>
                <a:srgbClr val="2AAFA5"/>
              </a:solidFill>
            </a:endParaRPr>
          </a:p>
          <a:p>
            <a:pPr marL="0" indent="0">
              <a:buNone/>
            </a:pPr>
            <a:endParaRPr kumimoji="1" lang="en-US" altLang="ja-JP" dirty="0">
              <a:solidFill>
                <a:srgbClr val="2AAFA5"/>
              </a:solidFill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367C88AD-F859-D74C-A929-88A31F40C9A4}"/>
              </a:ext>
            </a:extLst>
          </p:cNvPr>
          <p:cNvGrpSpPr/>
          <p:nvPr/>
        </p:nvGrpSpPr>
        <p:grpSpPr>
          <a:xfrm>
            <a:off x="2433779" y="4962318"/>
            <a:ext cx="7437435" cy="769441"/>
            <a:chOff x="2433779" y="4962318"/>
            <a:chExt cx="7437435" cy="76944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048A4BE5-66EE-5D4F-8C25-3E92D2AFD3CD}"/>
                </a:ext>
              </a:extLst>
            </p:cNvPr>
            <p:cNvSpPr/>
            <p:nvPr/>
          </p:nvSpPr>
          <p:spPr>
            <a:xfrm>
              <a:off x="2546773" y="5287663"/>
              <a:ext cx="7324441" cy="258114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98255BDC-C08C-DE42-9243-12A20A8A678B}"/>
                </a:ext>
              </a:extLst>
            </p:cNvPr>
            <p:cNvSpPr txBox="1"/>
            <p:nvPr/>
          </p:nvSpPr>
          <p:spPr>
            <a:xfrm>
              <a:off x="2433779" y="4962318"/>
              <a:ext cx="732444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400" dirty="0">
                  <a:solidFill>
                    <a:srgbClr val="DF3C72"/>
                  </a:solidFill>
                </a:rPr>
                <a:t>『</a:t>
              </a:r>
              <a:r>
                <a:rPr lang="ja-JP" altLang="en-US" sz="4400">
                  <a:solidFill>
                    <a:srgbClr val="DF3C72"/>
                  </a:solidFill>
                </a:rPr>
                <a:t>正しい</a:t>
              </a:r>
              <a:r>
                <a:rPr lang="en-US" altLang="ja-JP" sz="4400" dirty="0">
                  <a:solidFill>
                    <a:srgbClr val="DF3C72"/>
                  </a:solidFill>
                </a:rPr>
                <a:t>』</a:t>
              </a:r>
              <a:r>
                <a:rPr lang="ja-JP" altLang="en-US" sz="4400">
                  <a:solidFill>
                    <a:srgbClr val="DF3C72"/>
                  </a:solidFill>
                </a:rPr>
                <a:t>筋トレライフを</a:t>
              </a:r>
              <a:r>
                <a:rPr lang="en-US" altLang="ja-JP" sz="4400" dirty="0">
                  <a:solidFill>
                    <a:srgbClr val="DF3C72"/>
                  </a:solidFill>
                </a:rPr>
                <a:t>!!</a:t>
              </a:r>
              <a:endParaRPr kumimoji="1" lang="ja-JP" altLang="en-US" sz="44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010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BE9760-5123-254A-B92D-6278ED8B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みなさん</a:t>
            </a:r>
            <a:r>
              <a:rPr lang="en-US" altLang="ja-JP" dirty="0"/>
              <a:t>, </a:t>
            </a:r>
            <a:r>
              <a:rPr lang="ja-JP" altLang="en-US" b="1"/>
              <a:t>筋トレ</a:t>
            </a:r>
            <a:r>
              <a:rPr lang="ja-JP" altLang="en-US"/>
              <a:t>してますか？</a:t>
            </a:r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D9F5F27F-5C9F-ED44-80A6-04CE6BD0B50B}"/>
              </a:ext>
            </a:extLst>
          </p:cNvPr>
          <p:cNvGrpSpPr/>
          <p:nvPr/>
        </p:nvGrpSpPr>
        <p:grpSpPr>
          <a:xfrm>
            <a:off x="1405054" y="2991100"/>
            <a:ext cx="10367547" cy="1785104"/>
            <a:chOff x="1758462" y="3024554"/>
            <a:chExt cx="9791114" cy="1785104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35CCA724-F7EA-B543-AC6A-DBAA30DDC411}"/>
                </a:ext>
              </a:extLst>
            </p:cNvPr>
            <p:cNvSpPr/>
            <p:nvPr/>
          </p:nvSpPr>
          <p:spPr>
            <a:xfrm>
              <a:off x="1758462" y="3773714"/>
              <a:ext cx="8938567" cy="566057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CDFF4F7D-CCA8-DF4F-879C-05B287DEFD1D}"/>
                </a:ext>
              </a:extLst>
            </p:cNvPr>
            <p:cNvSpPr txBox="1"/>
            <p:nvPr/>
          </p:nvSpPr>
          <p:spPr>
            <a:xfrm>
              <a:off x="1758462" y="3024554"/>
              <a:ext cx="9791114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1000">
                  <a:solidFill>
                    <a:srgbClr val="DF3C72"/>
                  </a:solidFill>
                </a:rPr>
                <a:t>してますよね。</a:t>
              </a:r>
              <a:endParaRPr kumimoji="1" lang="ja-JP" altLang="en-US" sz="110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120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B2648FD-4883-4B4C-84B5-BCF355044ACC}"/>
              </a:ext>
            </a:extLst>
          </p:cNvPr>
          <p:cNvSpPr/>
          <p:nvPr/>
        </p:nvSpPr>
        <p:spPr>
          <a:xfrm>
            <a:off x="1306286" y="365125"/>
            <a:ext cx="1683658" cy="868589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22B6574-0457-3743-87BE-894CF4F92CCA}"/>
              </a:ext>
            </a:extLst>
          </p:cNvPr>
          <p:cNvSpPr txBox="1"/>
          <p:nvPr/>
        </p:nvSpPr>
        <p:spPr>
          <a:xfrm>
            <a:off x="6653840" y="5963496"/>
            <a:ext cx="3267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6A889A"/>
                </a:solidFill>
              </a:rPr>
              <a:t>『</a:t>
            </a:r>
            <a:r>
              <a:rPr lang="ja-JP" altLang="en-US">
                <a:solidFill>
                  <a:srgbClr val="6A889A"/>
                </a:solidFill>
              </a:rPr>
              <a:t>しゃべくり</a:t>
            </a:r>
            <a:r>
              <a:rPr lang="en-US" altLang="ja-JP" dirty="0">
                <a:solidFill>
                  <a:srgbClr val="6A889A"/>
                </a:solidFill>
              </a:rPr>
              <a:t>007』2015/01/19</a:t>
            </a:r>
            <a:endParaRPr kumimoji="1" lang="ja-JP" altLang="en-US">
              <a:solidFill>
                <a:srgbClr val="6A889A"/>
              </a:solidFill>
            </a:endParaRPr>
          </a:p>
        </p:txBody>
      </p:sp>
      <p:pic>
        <p:nvPicPr>
          <p:cNvPr id="8" name="名称未設定" descr="名称未設定">
            <a:hlinkClick r:id="" action="ppaction://media"/>
            <a:extLst>
              <a:ext uri="{FF2B5EF4-FFF2-40B4-BE49-F238E27FC236}">
                <a16:creationId xmlns:a16="http://schemas.microsoft.com/office/drawing/2014/main" id="{6318085F-1E79-5A46-B43E-90366F2742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0918" y="1531293"/>
            <a:ext cx="7650163" cy="4351338"/>
          </a:xfrm>
        </p:spPr>
      </p:pic>
    </p:spTree>
    <p:extLst>
      <p:ext uri="{BB962C8B-B14F-4D97-AF65-F5344CB8AC3E}">
        <p14:creationId xmlns:p14="http://schemas.microsoft.com/office/powerpoint/2010/main" val="310805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21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5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pic>
        <p:nvPicPr>
          <p:cNvPr id="9" name="図 8" descr="屋内, 人, 男, 子供 が含まれている画像&#10;&#10;自動的に生成された説明">
            <a:extLst>
              <a:ext uri="{FF2B5EF4-FFF2-40B4-BE49-F238E27FC236}">
                <a16:creationId xmlns:a16="http://schemas.microsoft.com/office/drawing/2014/main" id="{D89DE0E3-A6F9-754B-AC6B-53841E70D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496" y="2049594"/>
            <a:ext cx="6643007" cy="3530666"/>
          </a:xfrm>
          <a:prstGeom prst="rect">
            <a:avLst/>
          </a:prstGeom>
        </p:spPr>
      </p:pic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D3717DB7-ED6D-BC4F-A989-3FBB9E44B71A}"/>
              </a:ext>
            </a:extLst>
          </p:cNvPr>
          <p:cNvSpPr/>
          <p:nvPr/>
        </p:nvSpPr>
        <p:spPr>
          <a:xfrm rot="19628555">
            <a:off x="6065820" y="2665466"/>
            <a:ext cx="3612397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E8FA1D2-5081-734B-B8B7-DB2AFFA9DB31}"/>
              </a:ext>
            </a:extLst>
          </p:cNvPr>
          <p:cNvSpPr txBox="1"/>
          <p:nvPr/>
        </p:nvSpPr>
        <p:spPr>
          <a:xfrm>
            <a:off x="9492343" y="1450428"/>
            <a:ext cx="24674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DF3C72"/>
                </a:solidFill>
              </a:rPr>
              <a:t>頭の慣性モーメントを腰で殺している．結果的に本来の腕立て伏せのターゲット部位である大胸筋の伸屈が起こらない．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3DC4A96-C169-5849-A988-3BFEF4F30134}"/>
              </a:ext>
            </a:extLst>
          </p:cNvPr>
          <p:cNvSpPr/>
          <p:nvPr/>
        </p:nvSpPr>
        <p:spPr>
          <a:xfrm rot="20799836">
            <a:off x="7582072" y="3459282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59A7A77-BEDE-714B-B007-CA194031BB17}"/>
              </a:ext>
            </a:extLst>
          </p:cNvPr>
          <p:cNvSpPr txBox="1"/>
          <p:nvPr/>
        </p:nvSpPr>
        <p:spPr>
          <a:xfrm>
            <a:off x="9541603" y="4896755"/>
            <a:ext cx="22061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体が最高点に達した時に腕が伸びきっていない．サブターゲット部位である上腕三頭筋への負荷が減少してしまう．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CEF4A62-E269-5447-ADCD-E290F4111E9E}"/>
              </a:ext>
            </a:extLst>
          </p:cNvPr>
          <p:cNvSpPr txBox="1"/>
          <p:nvPr/>
        </p:nvSpPr>
        <p:spPr>
          <a:xfrm>
            <a:off x="6569477" y="5688710"/>
            <a:ext cx="305724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有酸素運動・筋持久力強化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トレーニングを行なっていると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捉えられなくはないが，</a:t>
            </a:r>
            <a:r>
              <a:rPr lang="ja-JP" altLang="en-US" sz="1400">
                <a:solidFill>
                  <a:srgbClr val="DF3C72"/>
                </a:solidFill>
              </a:rPr>
              <a:t>これが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パフォーマンスとして持て囃される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のはいかがなものか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597EA1C-A216-ED4E-AF17-93A5BCC06CC5}"/>
              </a:ext>
            </a:extLst>
          </p:cNvPr>
          <p:cNvSpPr txBox="1"/>
          <p:nvPr/>
        </p:nvSpPr>
        <p:spPr>
          <a:xfrm>
            <a:off x="181010" y="3890214"/>
            <a:ext cx="25186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ja-JP" altLang="en-US" sz="1400">
                <a:solidFill>
                  <a:srgbClr val="DF3C72"/>
                </a:solidFill>
              </a:rPr>
              <a:t>背筋を使って背中を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持ち上げた反動で</a:t>
            </a:r>
            <a:r>
              <a:rPr lang="ja-JP" altLang="en-US" sz="1400">
                <a:solidFill>
                  <a:srgbClr val="DF3C72"/>
                </a:solidFill>
              </a:rPr>
              <a:t>頭を下げ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腕立て伏せ「っぽい」動きを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しているだけに過ぎない．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肘や肩がしっかり動かず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可動域の狭い効きづらい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フォームになっている．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また，この速さだと手などの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関節にまで余計な負荷が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かかってしまう．あと普通に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顎が</a:t>
            </a:r>
            <a:r>
              <a:rPr kumimoji="1" lang="ja-JP" altLang="en-US" sz="1400">
                <a:solidFill>
                  <a:srgbClr val="DF3C72"/>
                </a:solidFill>
              </a:rPr>
              <a:t>危ない．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C248EC7-1862-074F-B04C-9AAC6E22871C}"/>
              </a:ext>
            </a:extLst>
          </p:cNvPr>
          <p:cNvSpPr txBox="1"/>
          <p:nvPr/>
        </p:nvSpPr>
        <p:spPr>
          <a:xfrm>
            <a:off x="232229" y="1501416"/>
            <a:ext cx="2698175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体が一直線になっていない．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体が湾曲していることで，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上体が前に突っ込むような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形になり，腕に余分な力</a:t>
            </a:r>
            <a:r>
              <a:rPr lang="ja-JP" altLang="en-US" sz="1400">
                <a:solidFill>
                  <a:srgbClr val="DF3C72"/>
                </a:solidFill>
              </a:rPr>
              <a:t>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</a:t>
            </a:r>
            <a:r>
              <a:rPr lang="en-US" altLang="ja-JP" sz="1400" dirty="0">
                <a:solidFill>
                  <a:srgbClr val="DF3C72"/>
                </a:solidFill>
              </a:rPr>
              <a:t>…</a:t>
            </a:r>
            <a:r>
              <a:rPr lang="ja-JP" altLang="en-US" sz="1400">
                <a:solidFill>
                  <a:srgbClr val="DF3C72"/>
                </a:solidFill>
              </a:rPr>
              <a:t>のが普通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だが，腰の動きと連動して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頭を上下しているため，腕にも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負荷がかかっておらず，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最早別のトレーニングと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化している．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137FDDE-C41C-A249-9010-D80F598EF6C6}"/>
              </a:ext>
            </a:extLst>
          </p:cNvPr>
          <p:cNvSpPr txBox="1"/>
          <p:nvPr/>
        </p:nvSpPr>
        <p:spPr>
          <a:xfrm>
            <a:off x="9492343" y="2817325"/>
            <a:ext cx="269817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足を開くと，その分重心が前に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移動する</a:t>
            </a:r>
            <a:r>
              <a:rPr lang="ja-JP" altLang="en-US" sz="1400">
                <a:solidFill>
                  <a:srgbClr val="DF3C72"/>
                </a:solidFill>
              </a:rPr>
              <a:t>ため，大胸筋に効かせ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にくくなる．</a:t>
            </a:r>
            <a:r>
              <a:rPr kumimoji="1" lang="ja-JP" altLang="en-US" sz="1400">
                <a:solidFill>
                  <a:srgbClr val="DF3C72"/>
                </a:solidFill>
              </a:rPr>
              <a:t>また，スピード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重視のため仕方がない</a:t>
            </a:r>
            <a:r>
              <a:rPr lang="ja-JP" altLang="en-US" sz="1400">
                <a:solidFill>
                  <a:srgbClr val="DF3C72"/>
                </a:solidFill>
              </a:rPr>
              <a:t>こと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であるが，足を広げることで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バランスが</a:t>
            </a:r>
            <a:r>
              <a:rPr kumimoji="1" lang="ja-JP" altLang="en-US" sz="1400">
                <a:solidFill>
                  <a:srgbClr val="DF3C72"/>
                </a:solidFill>
              </a:rPr>
              <a:t>取りやすくなり，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いわゆる体幹を使わないで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済んでいる．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42729E-D43F-0944-B10C-CBFBDD9B4003}"/>
              </a:ext>
            </a:extLst>
          </p:cNvPr>
          <p:cNvSpPr txBox="1"/>
          <p:nvPr/>
        </p:nvSpPr>
        <p:spPr>
          <a:xfrm>
            <a:off x="3105428" y="5764665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重力に逆らわず落下するような形で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体を下げているため，</a:t>
            </a:r>
            <a:r>
              <a:rPr kumimoji="1" lang="ja-JP" altLang="en-US" sz="1400">
                <a:solidFill>
                  <a:srgbClr val="DF3C72"/>
                </a:solidFill>
              </a:rPr>
              <a:t>大胸筋を上手く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使えないだけでなく，腕の関節に負担が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かかってしまう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178FA3B-0644-3B44-AFCC-A4D70CC8D652}"/>
              </a:ext>
            </a:extLst>
          </p:cNvPr>
          <p:cNvSpPr/>
          <p:nvPr/>
        </p:nvSpPr>
        <p:spPr>
          <a:xfrm rot="818248">
            <a:off x="5792965" y="4793226"/>
            <a:ext cx="3852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242A7E84-F0FB-6940-AB43-9FA1ED6BDBB0}"/>
              </a:ext>
            </a:extLst>
          </p:cNvPr>
          <p:cNvSpPr/>
          <p:nvPr/>
        </p:nvSpPr>
        <p:spPr>
          <a:xfrm rot="489971">
            <a:off x="2568136" y="2461344"/>
            <a:ext cx="2484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7BC0802-9CC6-9A46-ACD5-67E8FBAA15B5}"/>
              </a:ext>
            </a:extLst>
          </p:cNvPr>
          <p:cNvSpPr/>
          <p:nvPr/>
        </p:nvSpPr>
        <p:spPr>
          <a:xfrm rot="18139945">
            <a:off x="2017151" y="4176900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C19E8FE-87A7-1C43-A606-C0195B8CE2D6}"/>
              </a:ext>
            </a:extLst>
          </p:cNvPr>
          <p:cNvSpPr/>
          <p:nvPr/>
        </p:nvSpPr>
        <p:spPr>
          <a:xfrm rot="16982269">
            <a:off x="3481553" y="4793226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76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/>
      <p:bldP spid="18" grpId="0"/>
      <p:bldP spid="3" grpId="0"/>
      <p:bldP spid="4" grpId="0"/>
      <p:bldP spid="5" grpId="0"/>
      <p:bldP spid="19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pic>
        <p:nvPicPr>
          <p:cNvPr id="7" name="図 6" descr="座る, テーブル, コンピュータ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1A2435E7-0F00-A24E-8710-F868CC700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7964352" y="2999807"/>
            <a:ext cx="1713016" cy="1713016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996C49B-970E-DC4F-9892-1D0D2146158F}"/>
              </a:ext>
            </a:extLst>
          </p:cNvPr>
          <p:cNvSpPr txBox="1"/>
          <p:nvPr/>
        </p:nvSpPr>
        <p:spPr>
          <a:xfrm>
            <a:off x="3987890" y="5281438"/>
            <a:ext cx="4216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>
                <a:solidFill>
                  <a:srgbClr val="2AAFA5"/>
                </a:solidFill>
              </a:rPr>
              <a:t>→</a:t>
            </a:r>
            <a:r>
              <a:rPr kumimoji="1" lang="en-US" altLang="ja-JP" sz="3200" dirty="0">
                <a:solidFill>
                  <a:srgbClr val="2AAFA5"/>
                </a:solidFill>
              </a:rPr>
              <a:t> </a:t>
            </a:r>
            <a:r>
              <a:rPr kumimoji="1" lang="ja-JP" altLang="en-US" sz="3200">
                <a:solidFill>
                  <a:srgbClr val="2AAFA5"/>
                </a:solidFill>
              </a:rPr>
              <a:t>フォームが悪いと</a:t>
            </a:r>
            <a:r>
              <a:rPr kumimoji="1" lang="en-US" altLang="ja-JP" sz="3200" dirty="0">
                <a:solidFill>
                  <a:srgbClr val="2AAFA5"/>
                </a:solidFill>
              </a:rPr>
              <a:t>…</a:t>
            </a:r>
            <a:endParaRPr kumimoji="1" lang="ja-JP" altLang="en-US" sz="3200">
              <a:solidFill>
                <a:srgbClr val="2AAFA5"/>
              </a:solidFill>
            </a:endParaRPr>
          </a:p>
        </p:txBody>
      </p:sp>
      <p:pic>
        <p:nvPicPr>
          <p:cNvPr id="6" name="図 5" descr="黒い背景と男性の絵&#10;&#10;低い精度で自動的に生成された説明">
            <a:extLst>
              <a:ext uri="{FF2B5EF4-FFF2-40B4-BE49-F238E27FC236}">
                <a16:creationId xmlns:a16="http://schemas.microsoft.com/office/drawing/2014/main" id="{EDAF3D77-A0B0-1645-934B-A9B0E8512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064" y="2145176"/>
            <a:ext cx="5224306" cy="256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4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C1D682DD-A593-AE4D-BD53-E093C5DCD8FA}"/>
              </a:ext>
            </a:extLst>
          </p:cNvPr>
          <p:cNvGrpSpPr/>
          <p:nvPr/>
        </p:nvGrpSpPr>
        <p:grpSpPr>
          <a:xfrm>
            <a:off x="4127134" y="4990176"/>
            <a:ext cx="3262432" cy="1015663"/>
            <a:chOff x="4127134" y="4990176"/>
            <a:chExt cx="3262432" cy="10156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E104D14-B566-1747-9F30-0860706C438F}"/>
                </a:ext>
              </a:extLst>
            </p:cNvPr>
            <p:cNvSpPr/>
            <p:nvPr/>
          </p:nvSpPr>
          <p:spPr>
            <a:xfrm>
              <a:off x="4127134" y="5405324"/>
              <a:ext cx="3146502" cy="355919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F803ABDD-34AB-0744-9907-E45A04F901A1}"/>
                </a:ext>
              </a:extLst>
            </p:cNvPr>
            <p:cNvSpPr txBox="1"/>
            <p:nvPr/>
          </p:nvSpPr>
          <p:spPr>
            <a:xfrm>
              <a:off x="4127134" y="4990176"/>
              <a:ext cx="326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6000">
                  <a:solidFill>
                    <a:srgbClr val="DF3C72"/>
                  </a:solidFill>
                </a:rPr>
                <a:t>マジギレ</a:t>
              </a:r>
            </a:p>
          </p:txBody>
        </p:sp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32ADFC69-340E-D34D-9780-0552367225A2}"/>
              </a:ext>
            </a:extLst>
          </p:cNvPr>
          <p:cNvGrpSpPr/>
          <p:nvPr/>
        </p:nvGrpSpPr>
        <p:grpSpPr>
          <a:xfrm>
            <a:off x="5902932" y="1450428"/>
            <a:ext cx="4804255" cy="3540083"/>
            <a:chOff x="5902932" y="1450428"/>
            <a:chExt cx="4804255" cy="3540083"/>
          </a:xfrm>
        </p:grpSpPr>
        <p:pic>
          <p:nvPicPr>
            <p:cNvPr id="6" name="図 5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75B1C607-54EE-8942-A616-027C7F37F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extLst>
                <a:ext uri="{FF2B5EF4-FFF2-40B4-BE49-F238E27FC236}">
                  <a16:creationId xmlns:a16="http://schemas.microsoft.com/office/drawing/2014/main" id="{00177277-F20E-AA44-9FCC-A5B257BA6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extLst>
                <a:ext uri="{FF2B5EF4-FFF2-40B4-BE49-F238E27FC236}">
                  <a16:creationId xmlns:a16="http://schemas.microsoft.com/office/drawing/2014/main" id="{EA4DAC52-6587-C442-AB8D-0ACD6F307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pic>
        <p:nvPicPr>
          <p:cNvPr id="14" name="図 13" descr="黒い背景と男性の絵&#10;&#10;低い精度で自動的に生成された説明">
            <a:extLst>
              <a:ext uri="{FF2B5EF4-FFF2-40B4-BE49-F238E27FC236}">
                <a16:creationId xmlns:a16="http://schemas.microsoft.com/office/drawing/2014/main" id="{D6B81235-2E1A-AD4C-BE4C-8A3BF0F90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9780" y="2798668"/>
            <a:ext cx="3674097" cy="180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84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E84035A9-15A9-F14E-A3F7-2172A7B0A08B}"/>
              </a:ext>
            </a:extLst>
          </p:cNvPr>
          <p:cNvGrpSpPr/>
          <p:nvPr/>
        </p:nvGrpSpPr>
        <p:grpSpPr>
          <a:xfrm>
            <a:off x="5147851" y="1877877"/>
            <a:ext cx="5280660" cy="3022373"/>
            <a:chOff x="5147851" y="1877877"/>
            <a:chExt cx="5280660" cy="3022373"/>
          </a:xfrm>
        </p:grpSpPr>
        <p:pic>
          <p:nvPicPr>
            <p:cNvPr id="6" name="図 5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5E074CB5-4D3F-2D4C-B48A-1E671E57A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79180" y="1877877"/>
              <a:ext cx="908957" cy="908957"/>
            </a:xfrm>
            <a:prstGeom prst="rect">
              <a:avLst/>
            </a:prstGeom>
          </p:spPr>
        </p:pic>
        <p:pic>
          <p:nvPicPr>
            <p:cNvPr id="7" name="図 6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9AE46131-4429-8E4C-8CAA-7CB71F288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7851" y="2922269"/>
              <a:ext cx="908957" cy="908957"/>
            </a:xfrm>
            <a:prstGeom prst="rect">
              <a:avLst/>
            </a:prstGeom>
          </p:spPr>
        </p:pic>
        <p:pic>
          <p:nvPicPr>
            <p:cNvPr id="8" name="図 7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13C9488D-5A86-6146-BABE-A69CA823F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19554" y="3991293"/>
              <a:ext cx="908957" cy="908957"/>
            </a:xfrm>
            <a:prstGeom prst="rect">
              <a:avLst/>
            </a:prstGeom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8B59D0E0-F866-F849-BD06-CE1D1017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システムの目的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FC52E2-D8AE-2441-8D16-8A71A52AA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515599" cy="416151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4000">
                <a:solidFill>
                  <a:srgbClr val="6A889A"/>
                </a:solidFill>
              </a:rPr>
              <a:t>コロナ禍における運動不足の解消</a:t>
            </a:r>
            <a:endParaRPr kumimoji="1"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みんなの健康増進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筋トレの魅力をもっと知ってほしい！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kumimoji="1" lang="en-US" altLang="ja-JP" dirty="0">
              <a:solidFill>
                <a:srgbClr val="6A889A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67A4C8C-D45C-3241-8ACA-FFF107CC2643}"/>
              </a:ext>
            </a:extLst>
          </p:cNvPr>
          <p:cNvSpPr/>
          <p:nvPr/>
        </p:nvSpPr>
        <p:spPr>
          <a:xfrm>
            <a:off x="838197" y="1964700"/>
            <a:ext cx="10515599" cy="3824061"/>
          </a:xfrm>
          <a:prstGeom prst="rect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0" b="1">
                <a:solidFill>
                  <a:srgbClr val="F4F0F5"/>
                </a:solidFill>
              </a:rPr>
              <a:t>世直し</a:t>
            </a:r>
          </a:p>
        </p:txBody>
      </p:sp>
    </p:spTree>
    <p:extLst>
      <p:ext uri="{BB962C8B-B14F-4D97-AF65-F5344CB8AC3E}">
        <p14:creationId xmlns:p14="http://schemas.microsoft.com/office/powerpoint/2010/main" val="303135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機能説明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１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腰の位置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2F1EC928-93E5-554B-8A85-BF4ADE1675EA}"/>
              </a:ext>
            </a:extLst>
          </p:cNvPr>
          <p:cNvGrpSpPr/>
          <p:nvPr/>
        </p:nvGrpSpPr>
        <p:grpSpPr>
          <a:xfrm>
            <a:off x="2767549" y="2203012"/>
            <a:ext cx="6109165" cy="3183006"/>
            <a:chOff x="2486195" y="2078311"/>
            <a:chExt cx="6768001" cy="3326344"/>
          </a:xfrm>
        </p:grpSpPr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FD2227F5-83CD-7846-8771-E0C2DE16C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86195" y="2078311"/>
              <a:ext cx="6768001" cy="3326344"/>
            </a:xfrm>
            <a:prstGeom prst="rect">
              <a:avLst/>
            </a:prstGeom>
          </p:spPr>
        </p:pic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560A979B-4847-DF46-8CEF-F0973654CDB1}"/>
                </a:ext>
              </a:extLst>
            </p:cNvPr>
            <p:cNvSpPr/>
            <p:nvPr/>
          </p:nvSpPr>
          <p:spPr>
            <a:xfrm>
              <a:off x="2783059" y="4839286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F9EA2932-E22F-7743-B0B0-F7A66741941B}"/>
                </a:ext>
              </a:extLst>
            </p:cNvPr>
            <p:cNvSpPr/>
            <p:nvPr/>
          </p:nvSpPr>
          <p:spPr>
            <a:xfrm>
              <a:off x="8522677" y="2361029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72CC557A-9BF0-4D4B-8F5D-8E5C540F727C}"/>
                </a:ext>
              </a:extLst>
            </p:cNvPr>
            <p:cNvSpPr/>
            <p:nvPr/>
          </p:nvSpPr>
          <p:spPr>
            <a:xfrm>
              <a:off x="5786511" y="3445539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CDB1848D-79EE-524E-9F46-D779D3A0644A}"/>
                </a:ext>
              </a:extLst>
            </p:cNvPr>
            <p:cNvCxnSpPr>
              <a:cxnSpLocks/>
              <a:stCxn id="9" idx="7"/>
              <a:endCxn id="10" idx="2"/>
            </p:cNvCxnSpPr>
            <p:nvPr/>
          </p:nvCxnSpPr>
          <p:spPr>
            <a:xfrm flipV="1">
              <a:off x="3047224" y="2515774"/>
              <a:ext cx="5475453" cy="2368836"/>
            </a:xfrm>
            <a:prstGeom prst="line">
              <a:avLst/>
            </a:prstGeom>
            <a:ln w="57150">
              <a:solidFill>
                <a:srgbClr val="DF3C7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2829001" y="5817321"/>
            <a:ext cx="3457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上すぎる</a:t>
            </a:r>
            <a:r>
              <a:rPr lang="en-US" altLang="ja-JP" sz="2400" dirty="0">
                <a:solidFill>
                  <a:srgbClr val="6A889A"/>
                </a:solidFill>
              </a:rPr>
              <a:t> or </a:t>
            </a:r>
            <a:r>
              <a:rPr lang="ja-JP" altLang="en-US" sz="2400">
                <a:solidFill>
                  <a:srgbClr val="6A889A"/>
                </a:solidFill>
              </a:rPr>
              <a:t>下すぎる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6286999" y="5348610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811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機能説明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2871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２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体を下げた時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2355216" y="5686527"/>
            <a:ext cx="3974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体を上げるのが早すぎる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6329381" y="5252063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pic>
        <p:nvPicPr>
          <p:cNvPr id="5" name="図 4" descr="アイコン&#10;&#10;自動的に生成された説明">
            <a:extLst>
              <a:ext uri="{FF2B5EF4-FFF2-40B4-BE49-F238E27FC236}">
                <a16:creationId xmlns:a16="http://schemas.microsoft.com/office/drawing/2014/main" id="{485C0296-2731-0640-B5C2-5CD647657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771" y="3251791"/>
            <a:ext cx="6516458" cy="1577939"/>
          </a:xfrm>
          <a:prstGeom prst="rect">
            <a:avLst/>
          </a:prstGeom>
        </p:spPr>
      </p:pic>
      <p:pic>
        <p:nvPicPr>
          <p:cNvPr id="9" name="図 8" descr="アイコン&#10;&#10;自動的に生成された説明">
            <a:extLst>
              <a:ext uri="{FF2B5EF4-FFF2-40B4-BE49-F238E27FC236}">
                <a16:creationId xmlns:a16="http://schemas.microsoft.com/office/drawing/2014/main" id="{DEDC6B8F-FB7E-3E4A-8927-9FB70130AE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9897" y="2031914"/>
            <a:ext cx="1246263" cy="124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88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1410</TotalTime>
  <Words>551</Words>
  <Application>Microsoft Macintosh PowerPoint</Application>
  <PresentationFormat>ワイド画面</PresentationFormat>
  <Paragraphs>89</Paragraphs>
  <Slides>16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1" baseType="lpstr">
      <vt:lpstr>游ゴシック</vt:lpstr>
      <vt:lpstr>Arial</vt:lpstr>
      <vt:lpstr>Calibri</vt:lpstr>
      <vt:lpstr>Century Schoolbook</vt:lpstr>
      <vt:lpstr>Office テーマ</vt:lpstr>
      <vt:lpstr> TEAM 7</vt:lpstr>
      <vt:lpstr> みなさん, 筋トレしてますか？</vt:lpstr>
      <vt:lpstr>『正しい』筋トレできてますか？</vt:lpstr>
      <vt:lpstr>『正しい』筋トレできてますか？</vt:lpstr>
      <vt:lpstr> 作成したアプリケーション</vt:lpstr>
      <vt:lpstr> 作成したアプリケーション</vt:lpstr>
      <vt:lpstr> システムの目的</vt:lpstr>
      <vt:lpstr> 機能説明</vt:lpstr>
      <vt:lpstr> 機能説明</vt:lpstr>
      <vt:lpstr> 機能説明</vt:lpstr>
      <vt:lpstr> 機能説明</vt:lpstr>
      <vt:lpstr> デモ</vt:lpstr>
      <vt:lpstr> 改善点</vt:lpstr>
      <vt:lpstr> 改善点</vt:lpstr>
      <vt:lpstr> まとめ</vt:lpstr>
      <vt:lpstr> 感想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野村 優太</dc:creator>
  <cp:lastModifiedBy>野村 優太</cp:lastModifiedBy>
  <cp:revision>46</cp:revision>
  <dcterms:created xsi:type="dcterms:W3CDTF">2021-12-19T12:00:01Z</dcterms:created>
  <dcterms:modified xsi:type="dcterms:W3CDTF">2021-12-29T12:59:50Z</dcterms:modified>
</cp:coreProperties>
</file>

<file path=docProps/thumbnail.jpeg>
</file>